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0" r:id="rId4"/>
    <p:sldId id="291" r:id="rId5"/>
    <p:sldId id="292" r:id="rId6"/>
    <p:sldId id="293" r:id="rId7"/>
    <p:sldId id="294" r:id="rId8"/>
    <p:sldId id="267" r:id="rId9"/>
    <p:sldId id="277" r:id="rId10"/>
    <p:sldId id="278" r:id="rId11"/>
  </p:sldIdLst>
  <p:sldSz cx="9144000" cy="6858000" type="screen4x3"/>
  <p:notesSz cx="6743700" cy="9664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80"/>
    <a:srgbClr val="FF6666"/>
    <a:srgbClr val="006699"/>
    <a:srgbClr val="003366"/>
    <a:srgbClr val="A50021"/>
    <a:srgbClr val="DBF9A5"/>
    <a:srgbClr val="D5EDFF"/>
    <a:srgbClr val="66CCFF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400" autoAdjust="0"/>
  </p:normalViewPr>
  <p:slideViewPr>
    <p:cSldViewPr>
      <p:cViewPr varScale="1">
        <p:scale>
          <a:sx n="201" d="100"/>
          <a:sy n="201" d="100"/>
        </p:scale>
        <p:origin x="-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1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26" y="-78"/>
      </p:cViewPr>
      <p:guideLst>
        <p:guide orient="horz" pos="304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lafate:disco_e:PPT_Slides:Presentations:2013:articles_TC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Articles on TCP (WoK)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Hoja1!$B$2</c:f>
              <c:strCache>
                <c:ptCount val="1"/>
                <c:pt idx="0">
                  <c:v>Num. Works (WoK)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numRef>
              <c:f>Hoja1!$A$3:$A$12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cat>
          <c:val>
            <c:numRef>
              <c:f>Hoja1!$B$3:$B$12</c:f>
              <c:numCache>
                <c:formatCode>General</c:formatCode>
                <c:ptCount val="10"/>
                <c:pt idx="0">
                  <c:v>354.0</c:v>
                </c:pt>
                <c:pt idx="1">
                  <c:v>343.0</c:v>
                </c:pt>
                <c:pt idx="2">
                  <c:v>411.0</c:v>
                </c:pt>
                <c:pt idx="3">
                  <c:v>380.0</c:v>
                </c:pt>
                <c:pt idx="4">
                  <c:v>390.0</c:v>
                </c:pt>
                <c:pt idx="5">
                  <c:v>365.0</c:v>
                </c:pt>
                <c:pt idx="6">
                  <c:v>318.0</c:v>
                </c:pt>
                <c:pt idx="7">
                  <c:v>182.0</c:v>
                </c:pt>
                <c:pt idx="8">
                  <c:v>175.0</c:v>
                </c:pt>
                <c:pt idx="9">
                  <c:v>126.0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714632"/>
        <c:axId val="2141715768"/>
      </c:barChart>
      <c:catAx>
        <c:axId val="214171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1715768"/>
        <c:crosses val="autoZero"/>
        <c:auto val="1"/>
        <c:lblAlgn val="ctr"/>
        <c:lblOffset val="100"/>
        <c:noMultiLvlLbl val="0"/>
      </c:catAx>
      <c:valAx>
        <c:axId val="2141715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714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8F0F-ADA3-487A-9507-DE925F1317B4}" type="datetimeFigureOut">
              <a:rPr lang="es-ES_tradnl" smtClean="0"/>
              <a:pPr/>
              <a:t>08/02/13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80513"/>
            <a:ext cx="292258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9525" y="9180513"/>
            <a:ext cx="292258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102CB-FD8E-420A-9212-243E9440EC00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632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25488"/>
            <a:ext cx="4832350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591050"/>
            <a:ext cx="539432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0513"/>
            <a:ext cx="2922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180513"/>
            <a:ext cx="2922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555447-D2EE-4B2C-86BF-ACB45AD5DE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4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23D15-1EB6-4DC6-998D-4C4E932B5D0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33538" y="2309813"/>
            <a:ext cx="60086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9920" tIns="44961" rIns="89920" bIns="44961">
            <a:spAutoFit/>
          </a:bodyPr>
          <a:lstStyle/>
          <a:p>
            <a:pPr defTabSz="899438">
              <a:defRPr/>
            </a:pPr>
            <a:endParaRPr lang="es-ES_tradnl" sz="4300" b="1" dirty="0">
              <a:latin typeface="Arial Narrow" pitchFamily="34" charset="0"/>
            </a:endParaRPr>
          </a:p>
        </p:txBody>
      </p:sp>
      <p:pic>
        <p:nvPicPr>
          <p:cNvPr id="5" name="Picture 1045" descr="logoG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1670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50" y="6093296"/>
            <a:ext cx="15922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188639"/>
            <a:ext cx="8820000" cy="1954475"/>
          </a:xfrm>
          <a:solidFill>
            <a:schemeClr val="bg1">
              <a:lumMod val="85000"/>
            </a:schemeClr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anchor="t"/>
          <a:lstStyle>
            <a:lvl1pPr algn="l">
              <a:defRPr sz="3600" i="1">
                <a:solidFill>
                  <a:srgbClr val="003366"/>
                </a:solidFill>
              </a:defRPr>
            </a:lvl1pPr>
          </a:lstStyle>
          <a:p>
            <a:r>
              <a:rPr lang="it-IT" smtClean="0"/>
              <a:t>Clic para editar título</a:t>
            </a:r>
            <a:endParaRPr lang="es-ES_tradnl" dirty="0"/>
          </a:p>
        </p:txBody>
      </p:sp>
      <p:sp>
        <p:nvSpPr>
          <p:cNvPr id="2109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512" y="2204864"/>
            <a:ext cx="8820000" cy="3633796"/>
          </a:xfrm>
        </p:spPr>
        <p:txBody>
          <a:bodyPr lIns="82104" tIns="41052" rIns="82104" bIns="41052"/>
          <a:lstStyle>
            <a:lvl1pPr marL="319293" indent="-319293">
              <a:defRPr sz="2500"/>
            </a:lvl1pPr>
            <a:lvl2pPr marL="809636" lvl="1" indent="-329272">
              <a:buFont typeface="Wingdings" pitchFamily="2" charset="2"/>
              <a:buChar char="¢"/>
              <a:defRPr sz="1400"/>
            </a:lvl2pPr>
            <a:lvl3pPr marL="1287151" lvl="2" indent="-316442">
              <a:buFont typeface="Wingdings" pitchFamily="2" charset="2"/>
              <a:buChar char="Ø"/>
              <a:defRPr sz="1400"/>
            </a:lvl3pPr>
          </a:lstStyle>
          <a:p>
            <a:r>
              <a:rPr lang="it-IT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82041" cy="790575"/>
          </a:xfrm>
        </p:spPr>
        <p:txBody>
          <a:bodyPr/>
          <a:lstStyle/>
          <a:p>
            <a:r>
              <a:rPr lang="it-IT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smtClean="0"/>
              <a:t>Haga clic para modificar el estilo de texto del patrón</a:t>
            </a:r>
          </a:p>
          <a:p>
            <a:pPr lvl="1"/>
            <a:r>
              <a:rPr lang="it-IT" smtClean="0"/>
              <a:t>Segundo nivel</a:t>
            </a:r>
          </a:p>
          <a:p>
            <a:pPr lvl="2"/>
            <a:r>
              <a:rPr lang="it-IT" smtClean="0"/>
              <a:t>Tercer nivel</a:t>
            </a:r>
          </a:p>
          <a:p>
            <a:pPr lvl="3"/>
            <a:r>
              <a:rPr lang="it-IT" smtClean="0"/>
              <a:t>Cuarto nivel</a:t>
            </a:r>
          </a:p>
          <a:p>
            <a:pPr lvl="4"/>
            <a:r>
              <a:rPr lang="it-IT" smtClean="0"/>
              <a:t>Quinto nivel</a:t>
            </a: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568356"/>
            <a:ext cx="539552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CC8ED804-F370-489C-B7F4-DF80E052C9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82041" cy="790575"/>
          </a:xfrm>
        </p:spPr>
        <p:txBody>
          <a:bodyPr/>
          <a:lstStyle/>
          <a:p>
            <a:r>
              <a:rPr lang="it-IT" smtClean="0"/>
              <a:t>Clic para editar título</a:t>
            </a:r>
            <a:endParaRPr lang="es-E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568356"/>
            <a:ext cx="539552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3491AD7B-FDD0-4C03-8646-775464827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75557" y="938893"/>
            <a:ext cx="4223658" cy="5630636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Haga clic para modificar el estilo de texto del patrón</a:t>
            </a:r>
          </a:p>
          <a:p>
            <a:pPr lvl="1"/>
            <a:r>
              <a:rPr lang="it-IT" smtClean="0"/>
              <a:t>Segundo nivel</a:t>
            </a:r>
          </a:p>
          <a:p>
            <a:pPr lvl="2"/>
            <a:r>
              <a:rPr lang="it-IT" smtClean="0"/>
              <a:t>Tercer nivel</a:t>
            </a:r>
          </a:p>
          <a:p>
            <a:pPr lvl="3"/>
            <a:r>
              <a:rPr lang="it-IT" smtClean="0"/>
              <a:t>Cuarto nivel</a:t>
            </a:r>
          </a:p>
          <a:p>
            <a:pPr lvl="4"/>
            <a:r>
              <a:rPr lang="it-IT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9844" y="938893"/>
            <a:ext cx="4225018" cy="56306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Haga clic para modificar el estilo de texto del patrón</a:t>
            </a:r>
          </a:p>
          <a:p>
            <a:pPr lvl="1"/>
            <a:r>
              <a:rPr lang="it-IT" smtClean="0"/>
              <a:t>Segundo nivel</a:t>
            </a:r>
          </a:p>
          <a:p>
            <a:pPr lvl="2"/>
            <a:r>
              <a:rPr lang="it-IT" smtClean="0"/>
              <a:t>Tercer nivel</a:t>
            </a:r>
          </a:p>
          <a:p>
            <a:pPr lvl="3"/>
            <a:r>
              <a:rPr lang="it-IT" smtClean="0"/>
              <a:t>Cuarto nivel</a:t>
            </a:r>
          </a:p>
          <a:p>
            <a:pPr lvl="4"/>
            <a:r>
              <a:rPr lang="it-IT" smtClean="0"/>
              <a:t>Quinto nivel</a:t>
            </a:r>
            <a:endParaRPr lang="es-ES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82041" cy="790575"/>
          </a:xfrm>
        </p:spPr>
        <p:txBody>
          <a:bodyPr/>
          <a:lstStyle/>
          <a:p>
            <a:r>
              <a:rPr lang="it-IT" smtClean="0"/>
              <a:t>Clic para editar título</a:t>
            </a:r>
            <a:endParaRPr lang="es-ES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568356"/>
            <a:ext cx="539552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513CF58B-BC88-4274-943F-41DDF0B119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568356"/>
            <a:ext cx="539552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8870F32E-7A8E-4450-9FAD-76B584D015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6238" y="0"/>
            <a:ext cx="84439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s-ES" dirty="0" smtClean="0"/>
              <a:t>Básicos</a:t>
            </a:r>
            <a:endParaRPr lang="en-US" dirty="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938213"/>
            <a:ext cx="844391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Hg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pic>
        <p:nvPicPr>
          <p:cNvPr id="2055" name="8 Imagen" descr="Logo fondo blanc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79950" y="6262295"/>
            <a:ext cx="285280" cy="90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65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71592" y="6597352"/>
            <a:ext cx="367240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ransition xmlns:p14="http://schemas.microsoft.com/office/powerpoint/2010/main" spd="med">
    <p:fade/>
  </p:transition>
  <p:hf hdr="0" ftr="0" dt="0"/>
  <p:txStyles>
    <p:titleStyle>
      <a:lvl1pPr algn="r" defTabSz="89852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Corbel" pitchFamily="34" charset="0"/>
          <a:ea typeface="+mj-ea"/>
          <a:cs typeface="+mj-cs"/>
        </a:defRPr>
      </a:lvl1pPr>
      <a:lvl2pPr algn="r" defTabSz="898525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3366"/>
          </a:solidFill>
          <a:latin typeface="Tahoma" pitchFamily="34" charset="0"/>
        </a:defRPr>
      </a:lvl2pPr>
      <a:lvl3pPr algn="r" defTabSz="898525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3366"/>
          </a:solidFill>
          <a:latin typeface="Tahoma" pitchFamily="34" charset="0"/>
        </a:defRPr>
      </a:lvl3pPr>
      <a:lvl4pPr algn="r" defTabSz="898525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3366"/>
          </a:solidFill>
          <a:latin typeface="Tahoma" pitchFamily="34" charset="0"/>
        </a:defRPr>
      </a:lvl4pPr>
      <a:lvl5pPr algn="r" defTabSz="898525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3366"/>
          </a:solidFill>
          <a:latin typeface="Tahoma" pitchFamily="34" charset="0"/>
        </a:defRPr>
      </a:lvl5pPr>
      <a:lvl6pPr marL="410520" algn="r" defTabSz="899438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6699"/>
          </a:solidFill>
          <a:latin typeface="Tahoma" pitchFamily="34" charset="0"/>
        </a:defRPr>
      </a:lvl6pPr>
      <a:lvl7pPr marL="821040" algn="r" defTabSz="899438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6699"/>
          </a:solidFill>
          <a:latin typeface="Tahoma" pitchFamily="34" charset="0"/>
        </a:defRPr>
      </a:lvl7pPr>
      <a:lvl8pPr marL="1231560" algn="r" defTabSz="899438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6699"/>
          </a:solidFill>
          <a:latin typeface="Tahoma" pitchFamily="34" charset="0"/>
        </a:defRPr>
      </a:lvl8pPr>
      <a:lvl9pPr marL="1642080" algn="r" defTabSz="899438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6699"/>
          </a:solidFill>
          <a:latin typeface="Tahoma" pitchFamily="34" charset="0"/>
        </a:defRPr>
      </a:lvl9pPr>
    </p:titleStyle>
    <p:bodyStyle>
      <a:lvl1pPr marL="336550" indent="-336550" algn="l" defTabSz="898525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" pitchFamily="2" charset="2"/>
        <a:buChar char="p"/>
        <a:defRPr sz="24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30250" indent="-280988" algn="l" defTabSz="898525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Corbel" pitchFamily="34" charset="0"/>
        </a:defRPr>
      </a:lvl2pPr>
      <a:lvl3pPr marL="1123950" indent="-223838" algn="l" defTabSz="898525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¢"/>
        <a:defRPr>
          <a:solidFill>
            <a:schemeClr val="tx1"/>
          </a:solidFill>
          <a:latin typeface="Corbel" pitchFamily="34" charset="0"/>
        </a:defRPr>
      </a:lvl3pPr>
      <a:lvl4pPr marL="1520825" indent="-223838" algn="l" defTabSz="898525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¡"/>
        <a:defRPr sz="1600">
          <a:solidFill>
            <a:schemeClr val="tx1"/>
          </a:solidFill>
          <a:latin typeface="Corbel" pitchFamily="34" charset="0"/>
        </a:defRPr>
      </a:lvl4pPr>
      <a:lvl5pPr marL="1914525" indent="-222250" algn="l" defTabSz="898525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326279" indent="-223791" algn="l" defTabSz="8994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736799" indent="-223791" algn="l" defTabSz="8994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147319" indent="-223791" algn="l" defTabSz="8994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557839" indent="-223791" algn="l" defTabSz="8994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20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040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560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080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599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119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639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159" algn="l" defTabSz="8210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ferhe2/TCP-Vegas-Westwood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39"/>
            <a:ext cx="8820000" cy="1512169"/>
          </a:xfrm>
        </p:spPr>
        <p:txBody>
          <a:bodyPr anchor="ctr"/>
          <a:lstStyle/>
          <a:p>
            <a:pPr algn="ctr"/>
            <a:r>
              <a:rPr lang="en-US" dirty="0"/>
              <a:t>INET framework extensions for TCP</a:t>
            </a:r>
            <a:br>
              <a:rPr lang="en-US" dirty="0"/>
            </a:br>
            <a:r>
              <a:rPr lang="en-US" dirty="0"/>
              <a:t>Vegas and TCP Westwood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323528" y="2060848"/>
            <a:ext cx="5400600" cy="108012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María </a:t>
            </a:r>
            <a:r>
              <a:rPr lang="es-ES" dirty="0" err="1" smtClean="0"/>
              <a:t>Fernandez</a:t>
            </a:r>
            <a:r>
              <a:rPr lang="es-ES" dirty="0" smtClean="0"/>
              <a:t>, </a:t>
            </a:r>
            <a:r>
              <a:rPr lang="es-ES" b="1" dirty="0" smtClean="0"/>
              <a:t>Carlos T. Calafate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smtClean="0"/>
              <a:t>Juan</a:t>
            </a:r>
            <a:r>
              <a:rPr lang="es-ES" dirty="0" smtClean="0"/>
              <a:t>-Carlos Cano and Pietro Manzoni</a:t>
            </a:r>
          </a:p>
          <a:p>
            <a:endParaRPr lang="es-ES" dirty="0" smtClean="0"/>
          </a:p>
        </p:txBody>
      </p:sp>
      <p:sp>
        <p:nvSpPr>
          <p:cNvPr id="4" name="CuadroTexto 7"/>
          <p:cNvSpPr txBox="1"/>
          <p:nvPr/>
        </p:nvSpPr>
        <p:spPr>
          <a:xfrm>
            <a:off x="428596" y="4028871"/>
            <a:ext cx="4010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itchFamily="34" charset="0"/>
              </a:rPr>
              <a:t>Computer Networks Group</a:t>
            </a:r>
          </a:p>
          <a:p>
            <a:r>
              <a:rPr lang="en-US" dirty="0" smtClean="0">
                <a:latin typeface="Corbel" pitchFamily="34" charset="0"/>
              </a:rPr>
              <a:t>Department of Computing Engineering, </a:t>
            </a:r>
          </a:p>
          <a:p>
            <a:r>
              <a:rPr lang="en-US" dirty="0" smtClean="0">
                <a:latin typeface="Corbel" pitchFamily="34" charset="0"/>
              </a:rPr>
              <a:t>Technical University of Valencia</a:t>
            </a:r>
          </a:p>
          <a:p>
            <a:r>
              <a:rPr lang="en-US" dirty="0" smtClean="0">
                <a:latin typeface="Corbel" pitchFamily="34" charset="0"/>
              </a:rPr>
              <a:t>SPAIN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4673289" y="8627095"/>
            <a:ext cx="238669" cy="12739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18F34D6-4A55-4499-96E1-B24092E168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80112" y="3356992"/>
            <a:ext cx="3096344" cy="47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</a:bodyPr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     </a:t>
            </a:r>
            <a:r>
              <a:rPr lang="en-US" sz="1600" dirty="0" smtClean="0"/>
              <a:t>http://</a:t>
            </a:r>
            <a:r>
              <a:rPr lang="en-US" sz="1600" dirty="0" err="1" smtClean="0"/>
              <a:t>www.grc.upv.es</a:t>
            </a:r>
            <a:r>
              <a:rPr lang="en-US" sz="1600" dirty="0" smtClean="0"/>
              <a:t>/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3115766" cy="209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Thanks!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643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8ED804-F370-489C-B7F4-DF80E052C9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1AD7B-FDD0-4C03-8646-775464827C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76238" y="938213"/>
            <a:ext cx="8443912" cy="5630862"/>
          </a:xfrm>
          <a:prstGeom prst="rect">
            <a:avLst/>
          </a:prstGeom>
        </p:spPr>
        <p:txBody>
          <a:bodyPr/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en-US" smtClean="0"/>
              <a:t>Evolution of TCP</a:t>
            </a:r>
          </a:p>
          <a:p>
            <a:pPr>
              <a:lnSpc>
                <a:spcPct val="200000"/>
              </a:lnSpc>
            </a:pPr>
            <a:r>
              <a:rPr lang="en-US" smtClean="0"/>
              <a:t>TCP in INET 2.0 / OMNeT++</a:t>
            </a:r>
          </a:p>
          <a:p>
            <a:pPr>
              <a:lnSpc>
                <a:spcPct val="200000"/>
              </a:lnSpc>
            </a:pPr>
            <a:r>
              <a:rPr lang="en-US" smtClean="0"/>
              <a:t>Implementation</a:t>
            </a:r>
          </a:p>
          <a:p>
            <a:pPr>
              <a:lnSpc>
                <a:spcPct val="200000"/>
              </a:lnSpc>
            </a:pPr>
            <a:r>
              <a:rPr lang="en-US" smtClean="0"/>
              <a:t>Simulation results</a:t>
            </a:r>
          </a:p>
          <a:p>
            <a:pPr>
              <a:lnSpc>
                <a:spcPct val="200000"/>
              </a:lnSpc>
            </a:pPr>
            <a:r>
              <a:rPr lang="en-US" smtClean="0"/>
              <a:t>Conclusions &amp; 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00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 bwMode="auto">
          <a:xfrm>
            <a:off x="2689203" y="2996952"/>
            <a:ext cx="2520280" cy="3528392"/>
          </a:xfrm>
          <a:prstGeom prst="rect">
            <a:avLst/>
          </a:prstGeom>
          <a:solidFill>
            <a:srgbClr val="FF66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179512" y="2996952"/>
            <a:ext cx="2232248" cy="3528072"/>
          </a:xfrm>
          <a:prstGeom prst="rect">
            <a:avLst/>
          </a:prstGeom>
          <a:solidFill>
            <a:srgbClr val="66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TCP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1AD7B-FDD0-4C03-8646-775464827C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ángulo 4"/>
          <p:cNvSpPr/>
          <p:nvPr/>
        </p:nvSpPr>
        <p:spPr bwMode="auto">
          <a:xfrm>
            <a:off x="2915816" y="837032"/>
            <a:ext cx="1857021" cy="833178"/>
          </a:xfrm>
          <a:prstGeom prst="rect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Initial proposal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RFC 675 (1974)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RFC 793 (1981)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2929230" y="2337986"/>
            <a:ext cx="1980000" cy="5760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Wireless-specific solutions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2772000" y="3068959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I-TCP (1995)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2772000" y="5254440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  <a:latin typeface="+mn-lt"/>
              </a:rPr>
              <a:t>TCP Westwood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(2002)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2772000" y="5680552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TCP 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</a:rPr>
              <a:t>Veno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 (2003)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2772000" y="4816456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TCP Santa Cruz (2000)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323528" y="2312585"/>
            <a:ext cx="1980000" cy="576000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General performance improvements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252000" y="4096377"/>
            <a:ext cx="1980000" cy="340735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TCP SACK (1996)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252000" y="4509120"/>
            <a:ext cx="1980000" cy="340735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TCP FACK (1996)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252000" y="3068960"/>
            <a:ext cx="1980000" cy="586957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Van Jacobson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(1988-90)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252000" y="4941168"/>
            <a:ext cx="1980000" cy="586957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Congestion control (1997)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lecha doblada hacia arriba 17"/>
          <p:cNvSpPr/>
          <p:nvPr/>
        </p:nvSpPr>
        <p:spPr bwMode="auto">
          <a:xfrm rot="10800000">
            <a:off x="5004048" y="1124745"/>
            <a:ext cx="2088232" cy="936104"/>
          </a:xfrm>
          <a:prstGeom prst="bentUpArrow">
            <a:avLst/>
          </a:prstGeom>
          <a:solidFill>
            <a:schemeClr val="accent3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77" rev="0"/>
            </a:camera>
            <a:lightRig rig="threePt" dir="t"/>
          </a:scene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lecha doblada hacia arriba 18"/>
          <p:cNvSpPr/>
          <p:nvPr/>
        </p:nvSpPr>
        <p:spPr bwMode="auto">
          <a:xfrm rot="10800000">
            <a:off x="1115616" y="1124744"/>
            <a:ext cx="1584175" cy="936104"/>
          </a:xfrm>
          <a:prstGeom prst="bentUpArrow">
            <a:avLst/>
          </a:prstGeom>
          <a:solidFill>
            <a:schemeClr val="accent3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ángulo 19"/>
          <p:cNvSpPr/>
          <p:nvPr/>
        </p:nvSpPr>
        <p:spPr bwMode="auto">
          <a:xfrm>
            <a:off x="252000" y="3717032"/>
            <a:ext cx="1980000" cy="340735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  <a:latin typeface="+mn-lt"/>
              </a:rPr>
              <a:t>TCP Vegas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(1994)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21" name="Rectángulo 20"/>
          <p:cNvSpPr/>
          <p:nvPr/>
        </p:nvSpPr>
        <p:spPr bwMode="auto">
          <a:xfrm>
            <a:off x="252000" y="6041614"/>
            <a:ext cx="1980000" cy="339714"/>
          </a:xfrm>
          <a:prstGeom prst="rect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Multipath (2011)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11600"/>
              </p:ext>
            </p:extLst>
          </p:nvPr>
        </p:nvGraphicFramePr>
        <p:xfrm>
          <a:off x="5353200" y="3068960"/>
          <a:ext cx="368299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899592" y="5490373"/>
            <a:ext cx="93610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" b="1" dirty="0" smtClean="0"/>
              <a:t>.</a:t>
            </a:r>
            <a:br>
              <a:rPr lang="es-ES" b="1" dirty="0" smtClean="0"/>
            </a:br>
            <a:r>
              <a:rPr lang="es-ES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s-ES" b="1" dirty="0"/>
              <a:t>.</a:t>
            </a:r>
          </a:p>
        </p:txBody>
      </p:sp>
      <p:sp>
        <p:nvSpPr>
          <p:cNvPr id="24" name="Rectángulo 23"/>
          <p:cNvSpPr/>
          <p:nvPr/>
        </p:nvSpPr>
        <p:spPr bwMode="auto">
          <a:xfrm>
            <a:off x="5868144" y="2330936"/>
            <a:ext cx="1980000" cy="57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And many more…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Flecha abajo 24"/>
          <p:cNvSpPr/>
          <p:nvPr/>
        </p:nvSpPr>
        <p:spPr bwMode="auto">
          <a:xfrm>
            <a:off x="3707904" y="1700808"/>
            <a:ext cx="360040" cy="576064"/>
          </a:xfrm>
          <a:prstGeom prst="downArrow">
            <a:avLst/>
          </a:prstGeom>
          <a:solidFill>
            <a:schemeClr val="accent3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ángulo 25"/>
          <p:cNvSpPr/>
          <p:nvPr/>
        </p:nvSpPr>
        <p:spPr bwMode="auto">
          <a:xfrm>
            <a:off x="2772000" y="4384408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TCP (1999)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 bwMode="auto">
          <a:xfrm>
            <a:off x="2772000" y="3933055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Mobile-TCP (1997)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28" name="Rectángulo 27"/>
          <p:cNvSpPr/>
          <p:nvPr/>
        </p:nvSpPr>
        <p:spPr bwMode="auto">
          <a:xfrm>
            <a:off x="2772000" y="3501007"/>
            <a:ext cx="2376000" cy="334800"/>
          </a:xfrm>
          <a:prstGeom prst="rect">
            <a:avLst/>
          </a:prstGeom>
          <a:solidFill>
            <a:srgbClr val="66006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Snoop TCP (1995)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35896" y="5994429"/>
            <a:ext cx="93610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" b="1" dirty="0" smtClean="0"/>
              <a:t>.</a:t>
            </a:r>
            <a:br>
              <a:rPr lang="es-ES" b="1" dirty="0" smtClean="0"/>
            </a:br>
            <a:r>
              <a:rPr lang="es-ES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60442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TCP in INET2.0 / </a:t>
            </a:r>
            <a:r>
              <a:rPr lang="es-ES" dirty="0" err="1" smtClean="0"/>
              <a:t>OMNeT</a:t>
            </a:r>
            <a:r>
              <a:rPr lang="es-ES" dirty="0" smtClean="0"/>
              <a:t>++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1AD7B-FDD0-4C03-8646-775464827C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1115616" y="908720"/>
            <a:ext cx="1800200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EXISTING…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68144" y="908720"/>
            <a:ext cx="1800200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NEW!!!</a:t>
            </a:r>
            <a:endParaRPr lang="es-ES" dirty="0"/>
          </a:p>
        </p:txBody>
      </p:sp>
      <p:cxnSp>
        <p:nvCxnSpPr>
          <p:cNvPr id="15" name="Conector recto 14"/>
          <p:cNvCxnSpPr/>
          <p:nvPr/>
        </p:nvCxnSpPr>
        <p:spPr bwMode="auto">
          <a:xfrm>
            <a:off x="4499992" y="908720"/>
            <a:ext cx="0" cy="547260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Agrupar 26"/>
          <p:cNvGrpSpPr/>
          <p:nvPr/>
        </p:nvGrpSpPr>
        <p:grpSpPr>
          <a:xfrm>
            <a:off x="107666" y="2060848"/>
            <a:ext cx="4320318" cy="2608677"/>
            <a:chOff x="107666" y="2060848"/>
            <a:chExt cx="4320318" cy="260867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66" y="2060848"/>
              <a:ext cx="4320318" cy="2608677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 bwMode="auto">
            <a:xfrm>
              <a:off x="1656000" y="2869200"/>
              <a:ext cx="954000" cy="360040"/>
            </a:xfrm>
            <a:prstGeom prst="rect">
              <a:avLst/>
            </a:prstGeom>
            <a:solidFill>
              <a:srgbClr val="800000">
                <a:alpha val="23000"/>
              </a:srgb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4600621" y="1916832"/>
            <a:ext cx="4433140" cy="3024336"/>
            <a:chOff x="4600621" y="1916832"/>
            <a:chExt cx="4433140" cy="3024336"/>
          </a:xfrm>
        </p:grpSpPr>
        <p:grpSp>
          <p:nvGrpSpPr>
            <p:cNvPr id="22" name="Agrupar 21"/>
            <p:cNvGrpSpPr/>
            <p:nvPr/>
          </p:nvGrpSpPr>
          <p:grpSpPr>
            <a:xfrm>
              <a:off x="4600621" y="1916832"/>
              <a:ext cx="4433140" cy="3024336"/>
              <a:chOff x="4283968" y="1700808"/>
              <a:chExt cx="4749793" cy="3240360"/>
            </a:xfrm>
          </p:grpSpPr>
          <p:pic>
            <p:nvPicPr>
              <p:cNvPr id="11" name="Imagen 10" descr="TCPVegasTCPWestwoodClasses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1700808"/>
                <a:ext cx="4749793" cy="3240360"/>
              </a:xfrm>
              <a:prstGeom prst="rect">
                <a:avLst/>
              </a:prstGeom>
            </p:spPr>
          </p:pic>
          <p:sp>
            <p:nvSpPr>
              <p:cNvPr id="20" name="Rectángulo 19"/>
              <p:cNvSpPr/>
              <p:nvPr/>
            </p:nvSpPr>
            <p:spPr bwMode="auto">
              <a:xfrm>
                <a:off x="4320000" y="2527200"/>
                <a:ext cx="2700000" cy="198000"/>
              </a:xfrm>
              <a:prstGeom prst="rect">
                <a:avLst/>
              </a:prstGeom>
              <a:solidFill>
                <a:srgbClr val="0000FF">
                  <a:alpha val="23000"/>
                </a:srgb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 bwMode="auto">
              <a:xfrm>
                <a:off x="6210000" y="3391200"/>
                <a:ext cx="2772000" cy="180000"/>
              </a:xfrm>
              <a:prstGeom prst="rect">
                <a:avLst/>
              </a:prstGeom>
              <a:solidFill>
                <a:srgbClr val="0000FF">
                  <a:alpha val="23000"/>
                </a:srgb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5" name="Rectángulo 24"/>
            <p:cNvSpPr/>
            <p:nvPr/>
          </p:nvSpPr>
          <p:spPr bwMode="auto">
            <a:xfrm>
              <a:off x="5976000" y="1951200"/>
              <a:ext cx="1584000" cy="180000"/>
            </a:xfrm>
            <a:prstGeom prst="rect">
              <a:avLst/>
            </a:prstGeom>
            <a:solidFill>
              <a:srgbClr val="800000">
                <a:alpha val="23000"/>
              </a:srgb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74382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Implementation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1AD7B-FDD0-4C03-8646-775464827CA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Imagen 3" descr="AlgVegas_IncrDecrPseudoc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240360" cy="29991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9714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TCP Vegas</a:t>
            </a:r>
            <a:r>
              <a:rPr lang="es-ES" dirty="0" smtClean="0"/>
              <a:t>: </a:t>
            </a:r>
            <a:r>
              <a:rPr lang="es-ES" dirty="0" err="1" smtClean="0"/>
              <a:t>cwnd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pic>
        <p:nvPicPr>
          <p:cNvPr id="6" name="Imagen 5" descr="AlgVegas_RTTandTimeou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65916"/>
            <a:ext cx="3887313" cy="27520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88024" y="9714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TCP Vegas</a:t>
            </a:r>
            <a:r>
              <a:rPr lang="es-ES" dirty="0" smtClean="0"/>
              <a:t>: RTT &amp; </a:t>
            </a:r>
            <a:r>
              <a:rPr lang="es-ES" dirty="0" err="1" smtClean="0"/>
              <a:t>timeout</a:t>
            </a:r>
            <a:endParaRPr lang="es-ES" dirty="0"/>
          </a:p>
        </p:txBody>
      </p:sp>
      <p:pic>
        <p:nvPicPr>
          <p:cNvPr id="8" name="Imagen 7" descr="AlgWestwood_recalculateBW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57840"/>
            <a:ext cx="3888432" cy="16954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87624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TCP </a:t>
            </a:r>
            <a:r>
              <a:rPr lang="es-ES" b="1" dirty="0" err="1" smtClean="0"/>
              <a:t>Westwood</a:t>
            </a:r>
            <a:r>
              <a:rPr lang="es-ES" dirty="0" smtClean="0"/>
              <a:t>: </a:t>
            </a:r>
            <a:br>
              <a:rPr lang="es-ES" dirty="0" smtClean="0"/>
            </a:br>
            <a:r>
              <a:rPr lang="es-ES" dirty="0" smtClean="0"/>
              <a:t>BW </a:t>
            </a:r>
            <a:r>
              <a:rPr lang="es-ES" dirty="0" err="1" smtClean="0"/>
              <a:t>estimation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 bwMode="auto">
          <a:xfrm>
            <a:off x="395536" y="980728"/>
            <a:ext cx="3744416" cy="3456384"/>
          </a:xfrm>
          <a:prstGeom prst="rect">
            <a:avLst/>
          </a:prstGeom>
          <a:solidFill>
            <a:srgbClr val="000090">
              <a:alpha val="6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4572000" y="980728"/>
            <a:ext cx="4176464" cy="3456384"/>
          </a:xfrm>
          <a:prstGeom prst="rect">
            <a:avLst/>
          </a:prstGeom>
          <a:solidFill>
            <a:srgbClr val="000090">
              <a:alpha val="6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1259632" y="4653136"/>
            <a:ext cx="6048672" cy="1872208"/>
          </a:xfrm>
          <a:prstGeom prst="rect">
            <a:avLst/>
          </a:prstGeom>
          <a:solidFill>
            <a:srgbClr val="660066">
              <a:alpha val="13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179512" y="874626"/>
            <a:ext cx="8856984" cy="367240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0981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238" y="938213"/>
            <a:ext cx="8443912" cy="1050627"/>
          </a:xfrm>
        </p:spPr>
        <p:txBody>
          <a:bodyPr/>
          <a:lstStyle/>
          <a:p>
            <a:r>
              <a:rPr lang="en-US" smtClean="0"/>
              <a:t>Evaluated scenario: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8ED804-F370-489C-B7F4-DF80E052C9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Imagen 5" descr="throughput_de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28800"/>
            <a:ext cx="4572000" cy="3200400"/>
          </a:xfrm>
          <a:prstGeom prst="rect">
            <a:avLst/>
          </a:prstGeom>
        </p:spPr>
      </p:pic>
      <p:pic>
        <p:nvPicPr>
          <p:cNvPr id="7" name="Imagen 6" descr="throughput_p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572000" cy="32004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2915816" y="203939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(PER = 0.5%)</a:t>
            </a:r>
            <a:endParaRPr lang="es-ES" sz="16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7380312" y="2073486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(</a:t>
            </a:r>
            <a:r>
              <a:rPr lang="es-ES" sz="1600" dirty="0" err="1" smtClean="0"/>
              <a:t>Delay</a:t>
            </a:r>
            <a:r>
              <a:rPr lang="es-ES" sz="1600" dirty="0" smtClean="0"/>
              <a:t> = 1ms)</a:t>
            </a:r>
            <a:endParaRPr lang="es-ES" sz="1600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3851920" y="836712"/>
            <a:ext cx="3024336" cy="792088"/>
            <a:chOff x="1907704" y="764704"/>
            <a:chExt cx="3024336" cy="79208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/>
            <a:srcRect l="4726" t="12250" r="5089" b="9769"/>
            <a:stretch/>
          </p:blipFill>
          <p:spPr>
            <a:xfrm>
              <a:off x="1907704" y="908720"/>
              <a:ext cx="637678" cy="551378"/>
            </a:xfrm>
            <a:prstGeom prst="rect">
              <a:avLst/>
            </a:prstGeom>
          </p:spPr>
        </p:pic>
        <p:sp>
          <p:nvSpPr>
            <p:cNvPr id="12" name="Flecha izquierda y derecha 11"/>
            <p:cNvSpPr/>
            <p:nvPr/>
          </p:nvSpPr>
          <p:spPr bwMode="auto">
            <a:xfrm>
              <a:off x="2627784" y="1052736"/>
              <a:ext cx="1728192" cy="144016"/>
            </a:xfrm>
            <a:prstGeom prst="leftRightArrow">
              <a:avLst/>
            </a:prstGeom>
            <a:solidFill>
              <a:srgbClr val="96969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555776" y="1124744"/>
              <a:ext cx="194421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100 Mbit/s channel</a:t>
              </a:r>
            </a:p>
            <a:p>
              <a:pPr algn="ctr"/>
              <a:r>
                <a:rPr lang="en-US" sz="1050" dirty="0" smtClean="0"/>
                <a:t>Adjustable PER &amp; Delay</a:t>
              </a:r>
              <a:endParaRPr lang="en-US" sz="1050" dirty="0"/>
            </a:p>
          </p:txBody>
        </p:sp>
        <p:cxnSp>
          <p:nvCxnSpPr>
            <p:cNvPr id="15" name="Conector recto de flecha 14"/>
            <p:cNvCxnSpPr/>
            <p:nvPr/>
          </p:nvCxnSpPr>
          <p:spPr bwMode="auto">
            <a:xfrm>
              <a:off x="2411760" y="980728"/>
              <a:ext cx="165618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CuadroTexto 15"/>
            <p:cNvSpPr txBox="1"/>
            <p:nvPr/>
          </p:nvSpPr>
          <p:spPr>
            <a:xfrm>
              <a:off x="2339752" y="764704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mtClean="0"/>
                <a:t>10 MiB file request</a:t>
              </a:r>
              <a:endParaRPr lang="en-US" sz="9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427984" y="1325960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smtClean="0"/>
                <a:t>server</a:t>
              </a:r>
              <a:endParaRPr lang="es-ES" sz="9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907704" y="1268760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mtClean="0"/>
                <a:t>client</a:t>
              </a:r>
              <a:endParaRPr lang="en-US" sz="90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7984" y="836712"/>
              <a:ext cx="447008" cy="548680"/>
            </a:xfrm>
            <a:prstGeom prst="rect">
              <a:avLst/>
            </a:prstGeom>
          </p:spPr>
        </p:pic>
      </p:grpSp>
      <p:sp>
        <p:nvSpPr>
          <p:cNvPr id="21" name="Marcador de contenido 2"/>
          <p:cNvSpPr txBox="1">
            <a:spLocks/>
          </p:cNvSpPr>
          <p:nvPr/>
        </p:nvSpPr>
        <p:spPr bwMode="auto">
          <a:xfrm>
            <a:off x="376560" y="5373216"/>
            <a:ext cx="84439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Original authors’ data: </a:t>
            </a:r>
          </a:p>
          <a:p>
            <a:pPr lvl="1"/>
            <a:r>
              <a:rPr lang="en-US" smtClean="0"/>
              <a:t>Vegas improves Reno by about 46%</a:t>
            </a:r>
          </a:p>
          <a:p>
            <a:pPr lvl="1"/>
            <a:r>
              <a:rPr lang="en-US" smtClean="0"/>
              <a:t>Westwood improves Reno by about 30%</a:t>
            </a:r>
          </a:p>
          <a:p>
            <a:pPr lvl="1"/>
            <a:endParaRPr lang="en-US"/>
          </a:p>
        </p:txBody>
      </p:sp>
      <p:cxnSp>
        <p:nvCxnSpPr>
          <p:cNvPr id="11" name="Conector recto 10"/>
          <p:cNvCxnSpPr/>
          <p:nvPr/>
        </p:nvCxnSpPr>
        <p:spPr bwMode="auto">
          <a:xfrm>
            <a:off x="5076056" y="2420888"/>
            <a:ext cx="2736304" cy="144016"/>
          </a:xfrm>
          <a:prstGeom prst="line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6660232" y="247808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rgbClr val="3366FF"/>
                </a:solidFill>
              </a:rPr>
              <a:t>Ideal</a:t>
            </a:r>
            <a:endParaRPr lang="es-ES" sz="9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476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238" y="938213"/>
            <a:ext cx="8443912" cy="762595"/>
          </a:xfrm>
        </p:spPr>
        <p:txBody>
          <a:bodyPr/>
          <a:lstStyle/>
          <a:p>
            <a:r>
              <a:rPr lang="en-US" smtClean="0"/>
              <a:t>Retransmission behavior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8ED804-F370-489C-B7F4-DF80E052C9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magen 6" descr="timeoutTriggeredRtx_p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1916832"/>
            <a:ext cx="4572000" cy="3200400"/>
          </a:xfrm>
          <a:prstGeom prst="rect">
            <a:avLst/>
          </a:prstGeom>
        </p:spPr>
      </p:pic>
      <p:pic>
        <p:nvPicPr>
          <p:cNvPr id="8" name="Imagen 7" descr="rtxRatio_p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572000" cy="3200400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467544" y="5301208"/>
            <a:ext cx="8443912" cy="7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0" tIns="44961" rIns="89920" bIns="44961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/>
              <a:t>TCP Vegas reduces timeouts by retransmiting more data</a:t>
            </a:r>
          </a:p>
          <a:p>
            <a:r>
              <a:rPr lang="en-US" smtClean="0"/>
              <a:t>TCP Westwood: Reno efficiency with less less timeouts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25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CONCLUSIONS</a:t>
            </a:r>
          </a:p>
          <a:p>
            <a:r>
              <a:rPr lang="en-US" sz="1800" dirty="0" smtClean="0"/>
              <a:t>The world is wireless! </a:t>
            </a:r>
          </a:p>
          <a:p>
            <a:pPr marL="0" indent="0">
              <a:buNone/>
            </a:pPr>
            <a:r>
              <a:rPr lang="en-US" sz="1800" dirty="0" smtClean="0"/>
              <a:t>BUT…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standard TCP protocol often </a:t>
            </a:r>
            <a:r>
              <a:rPr lang="en-US" sz="1800" dirty="0" smtClean="0"/>
              <a:t>offers </a:t>
            </a:r>
            <a:r>
              <a:rPr lang="en-US" sz="1800" dirty="0"/>
              <a:t>a reduced </a:t>
            </a:r>
            <a:r>
              <a:rPr lang="en-US" sz="1800" dirty="0" smtClean="0"/>
              <a:t>performance </a:t>
            </a:r>
            <a:r>
              <a:rPr lang="en-US" sz="1800" dirty="0"/>
              <a:t>in wireless </a:t>
            </a:r>
            <a:r>
              <a:rPr lang="en-US" sz="1800" dirty="0" smtClean="0"/>
              <a:t>environments</a:t>
            </a:r>
          </a:p>
          <a:p>
            <a:pPr lvl="1"/>
            <a:r>
              <a:rPr lang="en-US" sz="1400" dirty="0" smtClean="0"/>
              <a:t>Differences </a:t>
            </a:r>
            <a:r>
              <a:rPr lang="en-US" sz="1400" dirty="0"/>
              <a:t>between </a:t>
            </a:r>
            <a:r>
              <a:rPr lang="en-US" sz="1400" dirty="0" smtClean="0"/>
              <a:t>wired and wireless networks (loss prone)</a:t>
            </a:r>
          </a:p>
          <a:p>
            <a:r>
              <a:rPr lang="en-US" sz="1800" dirty="0" smtClean="0"/>
              <a:t>Although many alternatives to TCP have been proposed, INET 2.0/</a:t>
            </a:r>
            <a:r>
              <a:rPr lang="en-US" sz="1800" dirty="0" err="1" smtClean="0"/>
              <a:t>OMNeT</a:t>
            </a:r>
            <a:r>
              <a:rPr lang="en-US" sz="1800" dirty="0" smtClean="0"/>
              <a:t>++ only includes standard TCP</a:t>
            </a:r>
          </a:p>
          <a:p>
            <a:r>
              <a:rPr lang="en-US" sz="1800" dirty="0" smtClean="0"/>
              <a:t>FIRST STEP: We implemented TCP Vegas and TCP Westwood for INET 2.0</a:t>
            </a:r>
          </a:p>
          <a:p>
            <a:r>
              <a:rPr lang="en-US" sz="1800" dirty="0" smtClean="0"/>
              <a:t>Experimental results show that:</a:t>
            </a:r>
          </a:p>
          <a:p>
            <a:pPr lvl="1"/>
            <a:r>
              <a:rPr lang="en-US" sz="1400" dirty="0" smtClean="0"/>
              <a:t>The performance levels achieved agree with previously published results</a:t>
            </a:r>
          </a:p>
          <a:p>
            <a:pPr lvl="1"/>
            <a:r>
              <a:rPr lang="en-US" sz="1400" dirty="0" smtClean="0"/>
              <a:t>Significant benefits are achieved for channels characterized by high losses or high delays (or both)</a:t>
            </a:r>
          </a:p>
          <a:p>
            <a:pPr lvl="1"/>
            <a:r>
              <a:rPr lang="en-US" sz="1400" dirty="0" smtClean="0"/>
              <a:t>There is still a great margin for improvement </a:t>
            </a:r>
            <a:r>
              <a:rPr lang="en-US" sz="1400" dirty="0" smtClean="0">
                <a:sym typeface="Wingdings"/>
              </a:rPr>
              <a:t> several research works on the topic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>
              <a:buNone/>
            </a:pPr>
            <a:r>
              <a:rPr lang="en-US" sz="1800" b="1" dirty="0" smtClean="0"/>
              <a:t>FUTURE WORK</a:t>
            </a:r>
          </a:p>
          <a:p>
            <a:r>
              <a:rPr lang="en-US" sz="1800" dirty="0" smtClean="0"/>
              <a:t>Develop </a:t>
            </a:r>
            <a:r>
              <a:rPr lang="en-US" sz="1800" dirty="0"/>
              <a:t>new TCP variants </a:t>
            </a:r>
            <a:r>
              <a:rPr lang="en-US" sz="1800" dirty="0" smtClean="0"/>
              <a:t>for INET </a:t>
            </a:r>
          </a:p>
          <a:p>
            <a:r>
              <a:rPr lang="en-US" sz="1800" dirty="0" smtClean="0"/>
              <a:t>Develop new protocols, comparing against the most effective solutions available</a:t>
            </a:r>
            <a:endParaRPr lang="en-U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8ED804-F370-489C-B7F4-DF80E052C9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Available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download</a:t>
            </a:r>
            <a:endParaRPr lang="en-U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76238" y="938213"/>
            <a:ext cx="8443912" cy="5630862"/>
          </a:xfrm>
          <a:prstGeom prst="rect">
            <a:avLst/>
          </a:prstGeom>
        </p:spPr>
        <p:txBody>
          <a:bodyPr/>
          <a:lstStyle>
            <a:lvl1pPr marL="336550" indent="-3365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30250" indent="-28098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23950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20825" indent="-223838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1914525" indent="-22225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32627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73679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14731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557839" indent="-223791" algn="l" defTabSz="89943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dirty="0">
                <a:hlinkClick r:id="rId3"/>
              </a:rPr>
              <a:t>https://github.com/maferhe2/TCP-Vegas</a:t>
            </a:r>
            <a:r>
              <a:rPr lang="es-ES" dirty="0" smtClean="0">
                <a:hlinkClick r:id="rId3"/>
              </a:rPr>
              <a:t>-Westwood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628800"/>
            <a:ext cx="6120680" cy="4588990"/>
          </a:xfrm>
          <a:prstGeom prst="rect">
            <a:avLst/>
          </a:prstGeom>
        </p:spPr>
      </p:pic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6568356"/>
            <a:ext cx="539552" cy="288000"/>
          </a:xfrm>
        </p:spPr>
        <p:txBody>
          <a:bodyPr/>
          <a:lstStyle/>
          <a:p>
            <a:fld id="{CC8ED804-F370-489C-B7F4-DF80E052C9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C2011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M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Mv2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v20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v20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v20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v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LCN2011-style.potx</Template>
  <TotalTime>1194</TotalTime>
  <Words>416</Words>
  <Application>Microsoft Macintosh PowerPoint</Application>
  <PresentationFormat>Presentación en pantalla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GRC2011</vt:lpstr>
      <vt:lpstr>INET framework extensions for TCP Vegas and TCP Westwood</vt:lpstr>
      <vt:lpstr>Outline</vt:lpstr>
      <vt:lpstr>Evolution of TCP</vt:lpstr>
      <vt:lpstr>TCP in INET2.0 / OMNeT++</vt:lpstr>
      <vt:lpstr>Implementation</vt:lpstr>
      <vt:lpstr>Simulation results</vt:lpstr>
      <vt:lpstr>Simulation results</vt:lpstr>
      <vt:lpstr>Conclusions &amp; Future Work</vt:lpstr>
      <vt:lpstr>Available for download</vt:lpstr>
      <vt:lpstr>Thanks!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Usuario-GRC</dc:creator>
  <cp:lastModifiedBy>Carlos Tavares Calafate</cp:lastModifiedBy>
  <cp:revision>218</cp:revision>
  <cp:lastPrinted>2012-09-23T09:46:37Z</cp:lastPrinted>
  <dcterms:created xsi:type="dcterms:W3CDTF">2011-07-06T10:15:55Z</dcterms:created>
  <dcterms:modified xsi:type="dcterms:W3CDTF">2013-02-08T10:50:03Z</dcterms:modified>
</cp:coreProperties>
</file>